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1" r:id="rId3"/>
    <p:sldId id="269" r:id="rId4"/>
    <p:sldId id="267" r:id="rId5"/>
    <p:sldId id="260" r:id="rId6"/>
    <p:sldId id="262" r:id="rId7"/>
    <p:sldId id="263" r:id="rId8"/>
    <p:sldId id="264" r:id="rId9"/>
    <p:sldId id="258" r:id="rId10"/>
    <p:sldId id="265" r:id="rId11"/>
    <p:sldId id="268" r:id="rId12"/>
    <p:sldId id="270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D35AF5B-38FD-4BFB-ACE5-926D4A5A60F1}">
          <p14:sldIdLst>
            <p14:sldId id="256"/>
            <p14:sldId id="261"/>
            <p14:sldId id="269"/>
            <p14:sldId id="267"/>
          </p14:sldIdLst>
        </p14:section>
        <p14:section name="Расчёт воздушных линий" id="{17550932-A32E-4F42-B140-9818A64BCDF8}">
          <p14:sldIdLst>
            <p14:sldId id="260"/>
            <p14:sldId id="262"/>
          </p14:sldIdLst>
        </p14:section>
        <p14:section name="Расчёт кабельных линий" id="{50A767C4-7297-4B8E-AD03-96330F15AA30}">
          <p14:sldIdLst>
            <p14:sldId id="263"/>
            <p14:sldId id="264"/>
            <p14:sldId id="258"/>
            <p14:sldId id="265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86" autoAdjust="0"/>
  </p:normalViewPr>
  <p:slideViewPr>
    <p:cSldViewPr snapToGrid="0">
      <p:cViewPr varScale="1">
        <p:scale>
          <a:sx n="105" d="100"/>
          <a:sy n="105" d="100"/>
        </p:scale>
        <p:origin x="1548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5453C-76BE-4BBE-BC7B-8B1948BF5203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21B9C-E889-47CA-85D5-31EA74799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2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590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63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6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7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75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5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4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17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3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4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F033-B46F-42FD-B64F-6DF280814E1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2389-89F3-4F63-A486-8C238276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6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F033-B46F-42FD-B64F-6DF280814E1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2389-89F3-4F63-A486-8C238276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3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F033-B46F-42FD-B64F-6DF280814E1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2389-89F3-4F63-A486-8C238276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4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F033-B46F-42FD-B64F-6DF280814E1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2389-89F3-4F63-A486-8C238276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9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F033-B46F-42FD-B64F-6DF280814E1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2389-89F3-4F63-A486-8C238276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8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F033-B46F-42FD-B64F-6DF280814E1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2389-89F3-4F63-A486-8C238276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F033-B46F-42FD-B64F-6DF280814E1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2389-89F3-4F63-A486-8C238276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4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F033-B46F-42FD-B64F-6DF280814E1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2389-89F3-4F63-A486-8C238276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F033-B46F-42FD-B64F-6DF280814E1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2389-89F3-4F63-A486-8C238276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F033-B46F-42FD-B64F-6DF280814E1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2389-89F3-4F63-A486-8C238276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6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F033-B46F-42FD-B64F-6DF280814E1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2389-89F3-4F63-A486-8C238276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F033-B46F-42FD-B64F-6DF280814E1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2389-89F3-4F63-A486-8C238276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1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tcees@nsk.so-ups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rurz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2723" y="5498741"/>
            <a:ext cx="3361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АО «НТЦ ЕЭС»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8250" y="6488668"/>
            <a:ext cx="742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Санкт-Петербург,  2017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3529" y="2286774"/>
            <a:ext cx="8298942" cy="185579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Модуль расчёта параметров воздушных 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кабельных линий в </a:t>
            </a:r>
            <a:r>
              <a:rPr lang="ru-RU" sz="3600" b="1" cap="all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ПВК «АРУ РЗА»</a:t>
            </a:r>
          </a:p>
        </p:txBody>
      </p:sp>
    </p:spTree>
    <p:extLst>
      <p:ext uri="{BB962C8B-B14F-4D97-AF65-F5344CB8AC3E}">
        <p14:creationId xmlns:p14="http://schemas.microsoft.com/office/powerpoint/2010/main" val="92685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6F00805-9B89-4469-AFEF-786CE20B2B8E}"/>
              </a:ext>
            </a:extLst>
          </p:cNvPr>
          <p:cNvSpPr txBox="1"/>
          <p:nvPr/>
        </p:nvSpPr>
        <p:spPr>
          <a:xfrm>
            <a:off x="285469" y="295930"/>
            <a:ext cx="88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Отличительные особенности модуля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2D3FB-C91E-4F9D-A472-61754A641BC5}"/>
              </a:ext>
            </a:extLst>
          </p:cNvPr>
          <p:cNvSpPr txBox="1"/>
          <p:nvPr/>
        </p:nvSpPr>
        <p:spPr>
          <a:xfrm>
            <a:off x="285469" y="1085850"/>
            <a:ext cx="922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создание/сохранение/загрузка файлов сети;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внутренний графический редактор;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учёт множества факторов, влияющих на параметры линий;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контроль вводимых данных;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для воздушных линий вывод результатов расчёта в фазных координатах и в симметричных составляющих;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для воздушных линий нет ограничений на количество проводов в пределах одной ветви;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для воздушных линий есть возможность задания линии под углом к другим в пределах индуктивной группы;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нет ограничений на количество ветвей, находящихся в одной индуктивной группы;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расчёт кабелей с изоляцией из сшитого полиэтилена;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наличие базы паспортных параметров проводов и кабелей;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импорт индуктивных групп из ПВК «АРУ РЗА».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B727D-DB47-42CF-A9BD-F2EEAB83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10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9CE7B1D2-7EDD-4119-AB87-B8915B4C4F8E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5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6F00805-9B89-4469-AFEF-786CE20B2B8E}"/>
              </a:ext>
            </a:extLst>
          </p:cNvPr>
          <p:cNvSpPr txBox="1"/>
          <p:nvPr/>
        </p:nvSpPr>
        <p:spPr>
          <a:xfrm>
            <a:off x="285469" y="295930"/>
            <a:ext cx="88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Дальнейшее развитие модуля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2D3FB-C91E-4F9D-A472-61754A641BC5}"/>
              </a:ext>
            </a:extLst>
          </p:cNvPr>
          <p:cNvSpPr txBox="1"/>
          <p:nvPr/>
        </p:nvSpPr>
        <p:spPr>
          <a:xfrm>
            <a:off x="157452" y="1853946"/>
            <a:ext cx="95443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добавление в базу паспортных параметров данных об опорах воздушных линий электропередач;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расширение базы паспортных параметров проводами и кабелями;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экспорт результатов расчёта в модель сети ПВК «АРУ РЗА»</a:t>
            </a:r>
            <a:r>
              <a:rPr lang="en-US" sz="2800" dirty="0"/>
              <a:t>;</a:t>
            </a:r>
            <a:endParaRPr lang="ru-R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создание возможности задания положения провода воздушной линии относительно траверсы опоры;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расширение возможных типов кабелей для расчёта.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7DC86F-045C-4F35-BE54-57AA4AC4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11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F9C745A8-521D-4D43-8684-5CE1607DAD17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5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530" y="23506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Благодарим 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12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8704" y="450912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2</a:t>
            </a:r>
            <a:endParaRPr lang="ru-RU" b="1" dirty="0"/>
          </a:p>
          <a:p>
            <a:pPr algn="ctr"/>
            <a:r>
              <a:rPr lang="en-US" dirty="0"/>
              <a:t>БЦ 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702</a:t>
            </a:r>
            <a:endParaRPr lang="ru-RU" dirty="0"/>
          </a:p>
          <a:p>
            <a:pPr algn="ctr"/>
            <a:r>
              <a:rPr lang="ru-RU" dirty="0"/>
              <a:t>Тел.</a:t>
            </a:r>
            <a:r>
              <a:rPr lang="en-US" dirty="0"/>
              <a:t>: +7 (383) 328-12-5</a:t>
            </a:r>
            <a:r>
              <a:rPr lang="ru-RU" dirty="0"/>
              <a:t>4</a:t>
            </a:r>
          </a:p>
          <a:p>
            <a:pPr algn="ctr"/>
            <a:r>
              <a:rPr lang="ru-RU" dirty="0"/>
              <a:t>Факс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dirty="0"/>
              <a:t>+7 (383) 328-12-5</a:t>
            </a:r>
            <a:r>
              <a:rPr lang="ru-RU" dirty="0"/>
              <a:t>1</a:t>
            </a:r>
          </a:p>
          <a:p>
            <a:pPr algn="ctr"/>
            <a:r>
              <a:rPr lang="en-US" u="sng" dirty="0">
                <a:hlinkClick r:id="rId3"/>
              </a:rPr>
              <a:t>ntcees@nsk.so-ups.ru</a:t>
            </a:r>
            <a:endParaRPr lang="en-US" u="sng" dirty="0"/>
          </a:p>
          <a:p>
            <a:pPr algn="ctr"/>
            <a:r>
              <a:rPr lang="en-US" u="sng">
                <a:hlinkClick r:id="rId4"/>
              </a:rPr>
              <a:t>www.arurza.ru</a:t>
            </a:r>
            <a:endParaRPr lang="ru-RU" dirty="0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068" y="312810"/>
            <a:ext cx="731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Модуль расчёта параметров ВЛ и КЛ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77CE4B-5EFC-494A-A9E9-F8A726209AFE}"/>
              </a:ext>
            </a:extLst>
          </p:cNvPr>
          <p:cNvSpPr/>
          <p:nvPr/>
        </p:nvSpPr>
        <p:spPr>
          <a:xfrm>
            <a:off x="246069" y="1070312"/>
            <a:ext cx="94027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Модуль предназначен для автоматизированного расчёта параметров воздушных и кабельных линий. Модуль позволяет учитывать факторы, влияющие на параметры активного сопротивления, индуктивности и ёмкости лини электропередач</a:t>
            </a:r>
          </a:p>
          <a:p>
            <a:endParaRPr lang="ru-RU" sz="2400" dirty="0"/>
          </a:p>
          <a:p>
            <a:r>
              <a:rPr lang="ru-RU" sz="2400" dirty="0"/>
              <a:t>Перечень физических явлений, влияющих на параметры, которые можно учесть в моделировании: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Для воздушных линий: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взаимоиндукция;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скин-эффект (поверхностный эффект);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нагрев проводов под действием окружающей среды.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Для кабельных линий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взаимоиндукция;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нагрев проводника под действием рабочей температуры;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FF267D-602E-4565-8927-F3B51D6C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7EA8F3B1-61CA-46A7-BBAB-B36C90E33415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6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Предпосылки для разработки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72" y="1452486"/>
            <a:ext cx="94464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для вычисления параметров взаимоиндукции приближенные значения дают большую погрешность при расчёте сопротивлений, в результате чего, расчёт других электрических параметров, который основывается на модели сети также имеет большую погрешность;</a:t>
            </a:r>
          </a:p>
          <a:p>
            <a:pPr marL="4572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программы расчёта параметров не позволяют производить расчёт для </a:t>
            </a:r>
            <a:r>
              <a:rPr lang="ru-RU" sz="2400" dirty="0" err="1"/>
              <a:t>многопроводных</a:t>
            </a:r>
            <a:r>
              <a:rPr lang="ru-RU" sz="2400" dirty="0"/>
              <a:t> линий;</a:t>
            </a:r>
            <a:endParaRPr lang="ru-RU" sz="2400" dirty="0">
              <a:solidFill>
                <a:srgbClr val="FF0000"/>
              </a:solidFill>
            </a:endParaRPr>
          </a:p>
          <a:p>
            <a:pPr marL="4572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данный инструмент необходим для проектирования новых сетей, реконструкции старых при замене или установке новых линий электропередач с целью более точного расчёта параметров линий и расчёта уставок устройств РЗА.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E8076EEA-F51B-4766-B6D5-812810F2F442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6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092003-53B5-4D67-BD64-88524CE55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84" y="1780651"/>
            <a:ext cx="6781800" cy="4332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DDB767-19BF-411A-95DA-BB65402CA4C4}"/>
              </a:ext>
            </a:extLst>
          </p:cNvPr>
          <p:cNvSpPr txBox="1"/>
          <p:nvPr/>
        </p:nvSpPr>
        <p:spPr>
          <a:xfrm>
            <a:off x="246069" y="312810"/>
            <a:ext cx="667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Структура данных. Интерфейс.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CA4F98-D35B-4CA7-B731-1F316ADA4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51973"/>
            <a:ext cx="6010275" cy="5497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5E4F6C-7FD3-46B7-9C6A-B975000C6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084" y="2560320"/>
            <a:ext cx="2623256" cy="2198906"/>
          </a:xfrm>
          <a:prstGeom prst="rect">
            <a:avLst/>
          </a:prstGeom>
        </p:spPr>
      </p:pic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id="{56EE6849-AD64-4A64-8E2B-F8718EAA77CF}"/>
              </a:ext>
            </a:extLst>
          </p:cNvPr>
          <p:cNvSpPr/>
          <p:nvPr/>
        </p:nvSpPr>
        <p:spPr>
          <a:xfrm>
            <a:off x="7164646" y="2615184"/>
            <a:ext cx="2491418" cy="1008013"/>
          </a:xfrm>
          <a:prstGeom prst="parallelogram">
            <a:avLst>
              <a:gd name="adj" fmla="val 13892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A7DF59A-2887-41F7-B51F-812CF8AE9A94}"/>
              </a:ext>
            </a:extLst>
          </p:cNvPr>
          <p:cNvSpPr/>
          <p:nvPr/>
        </p:nvSpPr>
        <p:spPr>
          <a:xfrm>
            <a:off x="7164646" y="3623197"/>
            <a:ext cx="1083242" cy="10676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7746CC30-85DD-46BB-A06A-38B00F5A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4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DFA61D2B-FAB7-40AE-ACC4-E9D5D440BE24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369" y="143530"/>
            <a:ext cx="88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Расчёт параметров воздушных линий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FC8C07-818D-41B1-A064-376544B41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1142999"/>
            <a:ext cx="5882617" cy="53816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89A11F-2104-4544-A821-17D364342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76" y="1142999"/>
            <a:ext cx="7376649" cy="5476976"/>
          </a:xfrm>
          <a:prstGeom prst="rect">
            <a:avLst/>
          </a:prstGeom>
        </p:spPr>
      </p:pic>
      <p:sp>
        <p:nvSpPr>
          <p:cNvPr id="8" name="Скругленный прямоугольник 12">
            <a:extLst>
              <a:ext uri="{FF2B5EF4-FFF2-40B4-BE49-F238E27FC236}">
                <a16:creationId xmlns:a16="http://schemas.microsoft.com/office/drawing/2014/main" id="{6B566B87-B3FB-4226-8D10-19C2E797818B}"/>
              </a:ext>
            </a:extLst>
          </p:cNvPr>
          <p:cNvSpPr/>
          <p:nvPr/>
        </p:nvSpPr>
        <p:spPr>
          <a:xfrm>
            <a:off x="1588295" y="5614004"/>
            <a:ext cx="1431130" cy="434371"/>
          </a:xfrm>
          <a:prstGeom prst="roundRect">
            <a:avLst>
              <a:gd name="adj" fmla="val 35186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92A95E-918D-40CF-9752-4B68F83F8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91" y="1101095"/>
            <a:ext cx="9096238" cy="55188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8993E1-4665-4D65-A9DB-0315A95AE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376" y="1112573"/>
            <a:ext cx="7407550" cy="54959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48C1C9-DDC1-456A-9703-71F19AF3F483}"/>
              </a:ext>
            </a:extLst>
          </p:cNvPr>
          <p:cNvSpPr txBox="1"/>
          <p:nvPr/>
        </p:nvSpPr>
        <p:spPr>
          <a:xfrm>
            <a:off x="247369" y="602851"/>
            <a:ext cx="33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Ввод данных</a:t>
            </a:r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927707E0-9DB9-4C07-9CAF-75CEE18B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044EA038-74F8-4EB4-AFE1-B8E219F6E6A0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1FA0C1-0C1E-4DC6-96E6-F645A2FA8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1259421"/>
            <a:ext cx="6838950" cy="52101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2AD51D-663F-4D1D-ACAD-DF68919F6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662" y="1259420"/>
            <a:ext cx="6858000" cy="5210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80B5AF-2C3B-496D-B129-6D3C420AC02B}"/>
              </a:ext>
            </a:extLst>
          </p:cNvPr>
          <p:cNvSpPr txBox="1"/>
          <p:nvPr/>
        </p:nvSpPr>
        <p:spPr>
          <a:xfrm>
            <a:off x="247369" y="143530"/>
            <a:ext cx="88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Расчёт параметров воздушных линий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93BAB4-4E3E-407A-B8C0-1579E14BDD66}"/>
              </a:ext>
            </a:extLst>
          </p:cNvPr>
          <p:cNvSpPr txBox="1"/>
          <p:nvPr/>
        </p:nvSpPr>
        <p:spPr>
          <a:xfrm>
            <a:off x="247369" y="602851"/>
            <a:ext cx="33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Результаты расчёта</a:t>
            </a:r>
          </a:p>
        </p:txBody>
      </p:sp>
      <p:sp>
        <p:nvSpPr>
          <p:cNvPr id="14" name="Скругленный прямоугольник 12">
            <a:extLst>
              <a:ext uri="{FF2B5EF4-FFF2-40B4-BE49-F238E27FC236}">
                <a16:creationId xmlns:a16="http://schemas.microsoft.com/office/drawing/2014/main" id="{11C1099E-044E-4E18-ABAC-A0042EBDF22A}"/>
              </a:ext>
            </a:extLst>
          </p:cNvPr>
          <p:cNvSpPr/>
          <p:nvPr/>
        </p:nvSpPr>
        <p:spPr>
          <a:xfrm>
            <a:off x="3826669" y="3013679"/>
            <a:ext cx="2431255" cy="358171"/>
          </a:xfrm>
          <a:prstGeom prst="roundRect">
            <a:avLst>
              <a:gd name="adj" fmla="val 35186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кругленный прямоугольник 12">
            <a:extLst>
              <a:ext uri="{FF2B5EF4-FFF2-40B4-BE49-F238E27FC236}">
                <a16:creationId xmlns:a16="http://schemas.microsoft.com/office/drawing/2014/main" id="{69A032CC-3159-490D-B1C6-2AA6E08B33EE}"/>
              </a:ext>
            </a:extLst>
          </p:cNvPr>
          <p:cNvSpPr/>
          <p:nvPr/>
        </p:nvSpPr>
        <p:spPr>
          <a:xfrm>
            <a:off x="3826669" y="3291045"/>
            <a:ext cx="2431255" cy="358171"/>
          </a:xfrm>
          <a:prstGeom prst="roundRect">
            <a:avLst>
              <a:gd name="adj" fmla="val 35186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кругленный прямоугольник 12">
            <a:extLst>
              <a:ext uri="{FF2B5EF4-FFF2-40B4-BE49-F238E27FC236}">
                <a16:creationId xmlns:a16="http://schemas.microsoft.com/office/drawing/2014/main" id="{A3A565E6-11D5-403F-8721-CC8511AEB64E}"/>
              </a:ext>
            </a:extLst>
          </p:cNvPr>
          <p:cNvSpPr/>
          <p:nvPr/>
        </p:nvSpPr>
        <p:spPr>
          <a:xfrm>
            <a:off x="2371725" y="3568250"/>
            <a:ext cx="3882627" cy="358171"/>
          </a:xfrm>
          <a:prstGeom prst="roundRect">
            <a:avLst>
              <a:gd name="adj" fmla="val 35186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7128D459-0141-42FA-9F4F-BC42266D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96FB5ADA-1CC3-446F-AC47-7C15823E2879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369" y="143530"/>
            <a:ext cx="88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Расчёт параметров кабельных линий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8C1C9-DDC1-456A-9703-71F19AF3F483}"/>
              </a:ext>
            </a:extLst>
          </p:cNvPr>
          <p:cNvSpPr txBox="1"/>
          <p:nvPr/>
        </p:nvSpPr>
        <p:spPr>
          <a:xfrm>
            <a:off x="247369" y="602851"/>
            <a:ext cx="33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Ввод данных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D09E1E-9E88-46F7-9355-797D3432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82" y="1126071"/>
            <a:ext cx="6556634" cy="54652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A8CC86-65FC-47A1-9C24-01F4C06DC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724" y="1081568"/>
            <a:ext cx="6870851" cy="55994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E989ED-6EDB-41E1-BA33-9CFCBA576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468" y="4636360"/>
            <a:ext cx="1646063" cy="6523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6C5A34-11E0-46C6-8F25-722C66476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5910" y="1075513"/>
            <a:ext cx="6894665" cy="56510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8597BC-2DB6-47CD-A44F-2083CA76B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2295" y="1075513"/>
            <a:ext cx="6878280" cy="5605461"/>
          </a:xfrm>
          <a:prstGeom prst="rect">
            <a:avLst/>
          </a:prstGeom>
        </p:spPr>
      </p:pic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B4297828-DD78-4A65-B029-40C55085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7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C3270FBF-7F80-4A64-A5EF-C449FE6DF58F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EC9A7A-4CE2-423A-88A8-D46DEEC1C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56" y="1244150"/>
            <a:ext cx="6943725" cy="464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80B5AF-2C3B-496D-B129-6D3C420AC02B}"/>
              </a:ext>
            </a:extLst>
          </p:cNvPr>
          <p:cNvSpPr txBox="1"/>
          <p:nvPr/>
        </p:nvSpPr>
        <p:spPr>
          <a:xfrm>
            <a:off x="247369" y="143530"/>
            <a:ext cx="88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Расчёт параметров кабельных линий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93BAB4-4E3E-407A-B8C0-1579E14BDD66}"/>
              </a:ext>
            </a:extLst>
          </p:cNvPr>
          <p:cNvSpPr txBox="1"/>
          <p:nvPr/>
        </p:nvSpPr>
        <p:spPr>
          <a:xfrm>
            <a:off x="247369" y="602851"/>
            <a:ext cx="33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Результаты расчёта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4C400-FA9F-43A9-BD8B-9EAF6DCC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8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C65E9D5-65DB-4CC2-AB90-79709D4DDA4E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3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/>
          <p:cNvSpPr txBox="1">
            <a:spLocks/>
          </p:cNvSpPr>
          <p:nvPr/>
        </p:nvSpPr>
        <p:spPr>
          <a:xfrm>
            <a:off x="6517096" y="5251703"/>
            <a:ext cx="1234075" cy="106110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2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BBE943-7A3D-41D1-9DA0-CCE94047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2" y="5863828"/>
            <a:ext cx="1671638" cy="136922"/>
          </a:xfrm>
        </p:spPr>
        <p:txBody>
          <a:bodyPr/>
          <a:lstStyle/>
          <a:p>
            <a:fld id="{CD281423-ACCB-498B-96E2-EC11CC5A2B3D}" type="slidenum">
              <a:rPr lang="ru-RU" sz="1050">
                <a:solidFill>
                  <a:schemeClr val="bg1"/>
                </a:solidFill>
              </a:rPr>
              <a:t>9</a:t>
            </a:fld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C763D3-3648-40B9-88F9-5079DDD3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885114"/>
            <a:ext cx="8905875" cy="36230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2DA2C-1C11-4E04-810A-7B8065B89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879" y="1724025"/>
            <a:ext cx="3733402" cy="38041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DE5CE3-1F51-42DA-93C2-E396B67C8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734755"/>
            <a:ext cx="8895371" cy="36230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FCFF1B-232A-4930-A23D-78AF75463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7375" y="1637962"/>
            <a:ext cx="3733402" cy="41173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00805-9B89-4469-AFEF-786CE20B2B8E}"/>
              </a:ext>
            </a:extLst>
          </p:cNvPr>
          <p:cNvSpPr txBox="1"/>
          <p:nvPr/>
        </p:nvSpPr>
        <p:spPr>
          <a:xfrm>
            <a:off x="239749" y="70532"/>
            <a:ext cx="8309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Импорт ветвей из главного графического редактора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6BB4B214-7EB4-4C27-A4AB-D660057CFB2E}"/>
              </a:ext>
            </a:extLst>
          </p:cNvPr>
          <p:cNvSpPr txBox="1">
            <a:spLocks/>
          </p:cNvSpPr>
          <p:nvPr/>
        </p:nvSpPr>
        <p:spPr>
          <a:xfrm>
            <a:off x="7733609" y="6669360"/>
            <a:ext cx="219391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E4F7D6A5-7FE1-43C3-A672-6DA536983226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479</Words>
  <Application>Microsoft Office PowerPoint</Application>
  <PresentationFormat>Лист A4 (210x297 мм)</PresentationFormat>
  <Paragraphs>90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Саввин</dc:creator>
  <cp:lastModifiedBy>Дмитрий Саввин</cp:lastModifiedBy>
  <cp:revision>50</cp:revision>
  <dcterms:created xsi:type="dcterms:W3CDTF">2017-06-21T07:11:13Z</dcterms:created>
  <dcterms:modified xsi:type="dcterms:W3CDTF">2017-07-17T07:53:31Z</dcterms:modified>
</cp:coreProperties>
</file>